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9"/>
  </p:notesMasterIdLst>
  <p:sldIdLst>
    <p:sldId id="256" r:id="rId2"/>
    <p:sldId id="270" r:id="rId3"/>
    <p:sldId id="277" r:id="rId4"/>
    <p:sldId id="267" r:id="rId5"/>
    <p:sldId id="279" r:id="rId6"/>
    <p:sldId id="261" r:id="rId7"/>
    <p:sldId id="262" r:id="rId8"/>
    <p:sldId id="278" r:id="rId9"/>
    <p:sldId id="258" r:id="rId10"/>
    <p:sldId id="257" r:id="rId11"/>
    <p:sldId id="273" r:id="rId12"/>
    <p:sldId id="264" r:id="rId13"/>
    <p:sldId id="271" r:id="rId14"/>
    <p:sldId id="289" r:id="rId15"/>
    <p:sldId id="272" r:id="rId16"/>
    <p:sldId id="269" r:id="rId17"/>
    <p:sldId id="274" r:id="rId18"/>
    <p:sldId id="290" r:id="rId19"/>
    <p:sldId id="291" r:id="rId20"/>
    <p:sldId id="280" r:id="rId21"/>
    <p:sldId id="281" r:id="rId22"/>
    <p:sldId id="284" r:id="rId23"/>
    <p:sldId id="285" r:id="rId24"/>
    <p:sldId id="286" r:id="rId25"/>
    <p:sldId id="282" r:id="rId26"/>
    <p:sldId id="287" r:id="rId27"/>
    <p:sldId id="288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4624" autoAdjust="0"/>
  </p:normalViewPr>
  <p:slideViewPr>
    <p:cSldViewPr>
      <p:cViewPr>
        <p:scale>
          <a:sx n="60" d="100"/>
          <a:sy n="60" d="100"/>
        </p:scale>
        <p:origin x="-94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4B6715-3F7D-445B-AA17-F21D0ED81161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4E8B86-438D-44FF-A732-1AAC808AE3A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E9F92-5D85-403E-93DE-399E28BDB348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FD7D-4878-4538-B6FE-4B130A055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E9F92-5D85-403E-93DE-399E28BDB348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FD7D-4878-4538-B6FE-4B130A055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E9F92-5D85-403E-93DE-399E28BDB348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FD7D-4878-4538-B6FE-4B130A055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E9F92-5D85-403E-93DE-399E28BDB348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FD7D-4878-4538-B6FE-4B130A055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E9F92-5D85-403E-93DE-399E28BDB348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FD7D-4878-4538-B6FE-4B130A055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E9F92-5D85-403E-93DE-399E28BDB348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FD7D-4878-4538-B6FE-4B130A055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E9F92-5D85-403E-93DE-399E28BDB348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FD7D-4878-4538-B6FE-4B130A055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E9F92-5D85-403E-93DE-399E28BDB348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FD7D-4878-4538-B6FE-4B130A055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E9F92-5D85-403E-93DE-399E28BDB348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FD7D-4878-4538-B6FE-4B130A055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E9F92-5D85-403E-93DE-399E28BDB348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98FD7D-4878-4538-B6FE-4B130A055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2E9F92-5D85-403E-93DE-399E28BDB348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9A98FD7D-4878-4538-B6FE-4B130A05568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FC2E9F92-5D85-403E-93DE-399E28BDB348}" type="datetimeFigureOut">
              <a:rPr lang="ru-RU" smtClean="0"/>
              <a:pPr/>
              <a:t>22.05.2019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9A98FD7D-4878-4538-B6FE-4B130A055687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13" Type="http://schemas.openxmlformats.org/officeDocument/2006/relationships/image" Target="../media/image39.jpeg"/><Relationship Id="rId18" Type="http://schemas.openxmlformats.org/officeDocument/2006/relationships/image" Target="../media/image4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12" Type="http://schemas.openxmlformats.org/officeDocument/2006/relationships/image" Target="../media/image38.jpeg"/><Relationship Id="rId17" Type="http://schemas.openxmlformats.org/officeDocument/2006/relationships/image" Target="../media/image43.jpeg"/><Relationship Id="rId2" Type="http://schemas.openxmlformats.org/officeDocument/2006/relationships/image" Target="../media/image28.jpeg"/><Relationship Id="rId16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11" Type="http://schemas.openxmlformats.org/officeDocument/2006/relationships/image" Target="../media/image37.jpeg"/><Relationship Id="rId5" Type="http://schemas.openxmlformats.org/officeDocument/2006/relationships/image" Target="../media/image31.jpeg"/><Relationship Id="rId15" Type="http://schemas.openxmlformats.org/officeDocument/2006/relationships/image" Target="../media/image41.png"/><Relationship Id="rId10" Type="http://schemas.openxmlformats.org/officeDocument/2006/relationships/image" Target="../media/image36.jpeg"/><Relationship Id="rId19" Type="http://schemas.openxmlformats.org/officeDocument/2006/relationships/image" Target="../media/image45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Relationship Id="rId14" Type="http://schemas.openxmlformats.org/officeDocument/2006/relationships/image" Target="../media/image40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8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9552" y="404664"/>
            <a:ext cx="7851648" cy="864096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МБОУ ДО «</a:t>
            </a:r>
            <a:r>
              <a:rPr lang="ru-RU" sz="3600" dirty="0" err="1" smtClean="0"/>
              <a:t>Удомельская</a:t>
            </a:r>
            <a:r>
              <a:rPr lang="ru-RU" sz="3600" dirty="0" smtClean="0"/>
              <a:t> детская школа искусств»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E:\Мои документы\ДИРЕКТОР\ПРЕЗЕНТАЦИЯ ШКОЛЫ\фотографии для презентации школы\DSCN302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1357298"/>
            <a:ext cx="8072494" cy="5222508"/>
          </a:xfrm>
          <a:prstGeom prst="rect">
            <a:avLst/>
          </a:prstGeom>
          <a:noFill/>
        </p:spPr>
      </p:pic>
      <p:pic>
        <p:nvPicPr>
          <p:cNvPr id="1027" name="Picture 3" descr="E:\Мои документы\ДИРЕКТОР\ПРЕЗЕНТАЦИЯ ШКОЛЫ\фотографии для презентации школы\логотип школы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3" y="4553605"/>
            <a:ext cx="2016224" cy="204079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630534"/>
          </a:xfrm>
        </p:spPr>
        <p:txBody>
          <a:bodyPr>
            <a:noAutofit/>
          </a:bodyPr>
          <a:lstStyle/>
          <a:p>
            <a:r>
              <a:rPr lang="ru-RU" sz="5400" b="1" dirty="0" smtClean="0"/>
              <a:t>Хоровое </a:t>
            </a:r>
            <a:br>
              <a:rPr lang="ru-RU" sz="5400" b="1" dirty="0" smtClean="0"/>
            </a:br>
            <a:r>
              <a:rPr lang="ru-RU" sz="5400" b="1" dirty="0" smtClean="0"/>
              <a:t>отделение</a:t>
            </a:r>
            <a:endParaRPr lang="ru-RU" sz="5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412776"/>
            <a:ext cx="3614734" cy="5168616"/>
          </a:xfrm>
        </p:spPr>
        <p:txBody>
          <a:bodyPr>
            <a:normAutofit/>
          </a:bodyPr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Младший хор и Старший хор – </a:t>
            </a:r>
            <a:r>
              <a:rPr lang="ru-RU" dirty="0" err="1" smtClean="0"/>
              <a:t>рук.Летунова</a:t>
            </a:r>
            <a:r>
              <a:rPr lang="ru-RU" dirty="0" smtClean="0"/>
              <a:t> Ю.Ю.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Хор «Камертон» – </a:t>
            </a:r>
            <a:r>
              <a:rPr lang="ru-RU" dirty="0" err="1" smtClean="0"/>
              <a:t>рук.Коротких</a:t>
            </a:r>
            <a:r>
              <a:rPr lang="ru-RU" dirty="0" smtClean="0"/>
              <a:t> М.А.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 smtClean="0"/>
          </a:p>
        </p:txBody>
      </p:sp>
      <p:pic>
        <p:nvPicPr>
          <p:cNvPr id="2050" name="Picture 2" descr="E:\Мои документы\ДИРЕКТОР\ПРЕЗЕНТАЦИЯ ШКОЛЫ\ФОТОГРАФИИ к Учётным карточкам коллективов\старший хор 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927723">
            <a:off x="4785718" y="1834232"/>
            <a:ext cx="4070256" cy="2713308"/>
          </a:xfrm>
          <a:prstGeom prst="rect">
            <a:avLst/>
          </a:prstGeom>
          <a:noFill/>
        </p:spPr>
      </p:pic>
      <p:pic>
        <p:nvPicPr>
          <p:cNvPr id="1026" name="Picture 2" descr="E:\Мои документы\Мои рисунки\Отчетный хоровой концерт 2018\Отчетный концерт хоров ДШИ (4).Movie_Копия экран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4365104"/>
            <a:ext cx="3914910" cy="2202137"/>
          </a:xfrm>
          <a:prstGeom prst="rect">
            <a:avLst/>
          </a:prstGeom>
          <a:noFill/>
        </p:spPr>
      </p:pic>
      <p:pic>
        <p:nvPicPr>
          <p:cNvPr id="1027" name="Picture 3" descr="E:\Мои документы\Мои рисунки\Отчетный хоровой концерт 2018\Отчетный концерт хоров ДШИ (8).Movie_Копия экрана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431833">
            <a:off x="3941433" y="539704"/>
            <a:ext cx="3584398" cy="20162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14612" y="642918"/>
            <a:ext cx="4686304" cy="79608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Художественное отделение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428860" y="1571612"/>
            <a:ext cx="6329378" cy="930810"/>
          </a:xfrm>
        </p:spPr>
        <p:txBody>
          <a:bodyPr/>
          <a:lstStyle/>
          <a:p>
            <a:r>
              <a:rPr lang="ru-RU" dirty="0" smtClean="0"/>
              <a:t>Заведующий – Константинов Леонид Николаевич, преподаватель высшей категории, член Союза художников РФ</a:t>
            </a:r>
            <a:endParaRPr lang="ru-RU" dirty="0"/>
          </a:p>
        </p:txBody>
      </p:sp>
      <p:pic>
        <p:nvPicPr>
          <p:cNvPr id="7" name="Picture 3" descr="C:\Users\User\Desktop\12-10-2018_15-36-00\0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428604"/>
            <a:ext cx="1785950" cy="2631985"/>
          </a:xfrm>
          <a:prstGeom prst="rect">
            <a:avLst/>
          </a:prstGeom>
          <a:noFill/>
        </p:spPr>
      </p:pic>
      <p:pic>
        <p:nvPicPr>
          <p:cNvPr id="1026" name="Picture 2" descr="F:\для САЙТА\IMG_7629.JPG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3286124"/>
            <a:ext cx="3019417" cy="2264563"/>
          </a:xfrm>
          <a:prstGeom prst="rect">
            <a:avLst/>
          </a:prstGeom>
          <a:noFill/>
        </p:spPr>
      </p:pic>
      <p:pic>
        <p:nvPicPr>
          <p:cNvPr id="1027" name="Picture 3" descr="F:\для САЙТА\IMG_9061.JPG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5008" y="4286256"/>
            <a:ext cx="3250429" cy="2166953"/>
          </a:xfrm>
          <a:prstGeom prst="rect">
            <a:avLst/>
          </a:prstGeom>
          <a:noFill/>
        </p:spPr>
      </p:pic>
      <p:pic>
        <p:nvPicPr>
          <p:cNvPr id="1028" name="Picture 4" descr="F:\для САЙТА\БАННЕР\20150302_16404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28992" y="2786058"/>
            <a:ext cx="2833707" cy="2125281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500034" y="5643578"/>
            <a:ext cx="5357850" cy="1200329"/>
          </a:xfrm>
          <a:prstGeom prst="rect">
            <a:avLst/>
          </a:prstGeom>
        </p:spPr>
        <p:txBody>
          <a:bodyPr wrap="square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Окунаясь в мир искусства картин с головой мы желаем узнать для себя что-то новое, неизвестное и увлекательное.</a:t>
            </a: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2976" y="0"/>
            <a:ext cx="3143272" cy="857256"/>
          </a:xfrm>
        </p:spPr>
        <p:txBody>
          <a:bodyPr/>
          <a:lstStyle/>
          <a:p>
            <a:r>
              <a:rPr lang="ru-RU" dirty="0" err="1" smtClean="0"/>
              <a:t>Пленеры</a:t>
            </a:r>
            <a:endParaRPr lang="ru-RU" dirty="0"/>
          </a:p>
        </p:txBody>
      </p:sp>
      <p:pic>
        <p:nvPicPr>
          <p:cNvPr id="2050" name="Picture 2" descr="F:\О ШКОЛЕ ПРЕЗЕНТАЦИЯ\IMG_91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643314"/>
            <a:ext cx="3786214" cy="2839660"/>
          </a:xfrm>
          <a:prstGeom prst="rect">
            <a:avLst/>
          </a:prstGeom>
          <a:noFill/>
        </p:spPr>
      </p:pic>
      <p:pic>
        <p:nvPicPr>
          <p:cNvPr id="4" name="Picture 2" descr="F:\О ШКОЛЕ ПРЕЗЕНТАЦИЯ\IMG_406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97960" y="571481"/>
            <a:ext cx="3714777" cy="2786082"/>
          </a:xfrm>
          <a:prstGeom prst="rect">
            <a:avLst/>
          </a:prstGeom>
          <a:noFill/>
        </p:spPr>
      </p:pic>
      <p:pic>
        <p:nvPicPr>
          <p:cNvPr id="5" name="Picture 3" descr="F:\О ШКОЛЕ ПРЕЗЕНТАЦИЯ\IMG_073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0628" y="3643314"/>
            <a:ext cx="3714887" cy="2786082"/>
          </a:xfrm>
          <a:prstGeom prst="rect">
            <a:avLst/>
          </a:prstGeom>
          <a:noFill/>
        </p:spPr>
      </p:pic>
      <p:pic>
        <p:nvPicPr>
          <p:cNvPr id="6" name="Picture 2" descr="F:\О ШКОЛЕ ПРЕЗЕНТАЦИЯ\IMG_027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42910" y="1000108"/>
            <a:ext cx="3429024" cy="25717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357166"/>
            <a:ext cx="8229600" cy="70410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Стипендиаты МБОУ ДО «УДШИ»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457200" y="5357825"/>
            <a:ext cx="4038600" cy="997099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Головнин Матвей 4 </a:t>
            </a:r>
            <a:r>
              <a:rPr lang="ru-RU" dirty="0" err="1" smtClean="0"/>
              <a:t>кл</a:t>
            </a:r>
            <a:r>
              <a:rPr lang="ru-RU" dirty="0" smtClean="0"/>
              <a:t>. преподаватель </a:t>
            </a:r>
          </a:p>
          <a:p>
            <a:r>
              <a:rPr lang="ru-RU" dirty="0" smtClean="0"/>
              <a:t>Петрова Г.А.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>
          <a:xfrm>
            <a:off x="4648200" y="5357825"/>
            <a:ext cx="4038600" cy="997099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Воробьева Виктория 7 </a:t>
            </a:r>
            <a:r>
              <a:rPr lang="ru-RU" dirty="0" err="1" smtClean="0"/>
              <a:t>кл</a:t>
            </a:r>
            <a:r>
              <a:rPr lang="ru-RU" dirty="0" smtClean="0"/>
              <a:t>. преподаватель </a:t>
            </a:r>
          </a:p>
          <a:p>
            <a:r>
              <a:rPr lang="ru-RU" dirty="0" smtClean="0"/>
              <a:t>Пищугина Е.Г.</a:t>
            </a:r>
            <a:endParaRPr lang="ru-RU" dirty="0"/>
          </a:p>
        </p:txBody>
      </p:sp>
      <p:pic>
        <p:nvPicPr>
          <p:cNvPr id="1026" name="Picture 2" descr="E:\О ШКОЛЕ ПРЕЗЕНТАЦИЯ\IMG_066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290" y="1357298"/>
            <a:ext cx="2571768" cy="3857307"/>
          </a:xfrm>
          <a:prstGeom prst="rect">
            <a:avLst/>
          </a:prstGeom>
          <a:noFill/>
        </p:spPr>
      </p:pic>
      <p:pic>
        <p:nvPicPr>
          <p:cNvPr id="1027" name="Picture 3" descr="E:\О ШКОЛЕ ПРЕЗЕНТАЦИЯ\IMG_064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1285860"/>
            <a:ext cx="2610460" cy="391604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614366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4400" dirty="0" smtClean="0"/>
              <a:t>Наши заслуги. </a:t>
            </a:r>
            <a:br>
              <a:rPr lang="ru-RU" sz="4400" dirty="0" smtClean="0"/>
            </a:br>
            <a:r>
              <a:rPr lang="ru-RU" sz="4400" dirty="0" smtClean="0"/>
              <a:t>Победители за </a:t>
            </a:r>
            <a:r>
              <a:rPr lang="ru-RU" sz="4400" dirty="0" smtClean="0"/>
              <a:t>2017-2018 </a:t>
            </a:r>
            <a:r>
              <a:rPr lang="ru-RU" sz="4400" dirty="0" smtClean="0"/>
              <a:t>учебный год. Лауреаты 1,2 и 3 степеней.</a:t>
            </a:r>
            <a:br>
              <a:rPr lang="ru-RU" sz="4400" dirty="0" smtClean="0"/>
            </a:br>
            <a:r>
              <a:rPr lang="ru-RU" sz="4400" dirty="0" smtClean="0"/>
              <a:t> </a:t>
            </a:r>
            <a:br>
              <a:rPr lang="ru-RU" sz="4400" dirty="0" smtClean="0"/>
            </a:br>
            <a:r>
              <a:rPr lang="ru-RU" sz="4400" dirty="0" smtClean="0"/>
              <a:t>Международные конкурсы – 2</a:t>
            </a:r>
            <a:br>
              <a:rPr lang="ru-RU" sz="4400" dirty="0" smtClean="0"/>
            </a:br>
            <a:r>
              <a:rPr lang="ru-RU" sz="4400" dirty="0" smtClean="0"/>
              <a:t>Всероссийские – 18</a:t>
            </a:r>
            <a:br>
              <a:rPr lang="ru-RU" sz="4400" dirty="0" smtClean="0"/>
            </a:br>
            <a:r>
              <a:rPr lang="ru-RU" sz="4400" dirty="0" smtClean="0"/>
              <a:t>Областные – 61</a:t>
            </a:r>
            <a:br>
              <a:rPr lang="ru-RU" sz="4400" dirty="0" smtClean="0"/>
            </a:br>
            <a:r>
              <a:rPr lang="ru-RU" sz="4400" dirty="0" smtClean="0"/>
              <a:t>Зональные – 35</a:t>
            </a:r>
            <a:br>
              <a:rPr lang="ru-RU" sz="4400" dirty="0" smtClean="0"/>
            </a:br>
            <a:r>
              <a:rPr lang="ru-RU" sz="4400" dirty="0" smtClean="0"/>
              <a:t>Городские - 13</a:t>
            </a:r>
            <a:endParaRPr lang="ru-RU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71604" y="285728"/>
            <a:ext cx="5956188" cy="1057284"/>
          </a:xfrm>
        </p:spPr>
        <p:txBody>
          <a:bodyPr/>
          <a:lstStyle/>
          <a:p>
            <a:r>
              <a:rPr lang="ru-RU" dirty="0" smtClean="0"/>
              <a:t>Кадровый состав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642910" y="1571612"/>
            <a:ext cx="7854696" cy="175260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2400" dirty="0" smtClean="0"/>
              <a:t>    Преподаватели школы составляют крепкое профессиональное звено, хороший потенциал навыков и знаний, которые они передают плеяде подрастающего поколения. 50% педагогического коллектива имеют высшую и первую квалификационную категории. Сегодня в школе работает 24 высококвалифицированных педагогических работников.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0298" y="214290"/>
            <a:ext cx="4071966" cy="7858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Преподаватели</a:t>
            </a:r>
            <a:endParaRPr lang="ru-RU" dirty="0"/>
          </a:p>
        </p:txBody>
      </p:sp>
      <p:pic>
        <p:nvPicPr>
          <p:cNvPr id="25602" name="Picture 2" descr="C:\Users\User\Desktop\12-10-2018_15-36-00\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86314" y="1214422"/>
            <a:ext cx="1166859" cy="1749576"/>
          </a:xfrm>
          <a:prstGeom prst="rect">
            <a:avLst/>
          </a:prstGeom>
          <a:noFill/>
        </p:spPr>
      </p:pic>
      <p:pic>
        <p:nvPicPr>
          <p:cNvPr id="25604" name="Picture 4" descr="C:\Users\User\Desktop\12-10-2018_15-36-00\10_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285728"/>
            <a:ext cx="1166773" cy="1749726"/>
          </a:xfrm>
          <a:prstGeom prst="rect">
            <a:avLst/>
          </a:prstGeom>
          <a:noFill/>
        </p:spPr>
      </p:pic>
      <p:pic>
        <p:nvPicPr>
          <p:cNvPr id="25605" name="Picture 5" descr="C:\Users\User\Desktop\12-10-2018_15-36-00\25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14678" y="1214422"/>
            <a:ext cx="1143008" cy="1714823"/>
          </a:xfrm>
          <a:prstGeom prst="rect">
            <a:avLst/>
          </a:prstGeom>
          <a:noFill/>
        </p:spPr>
      </p:pic>
      <p:pic>
        <p:nvPicPr>
          <p:cNvPr id="25606" name="Picture 6" descr="C:\Users\User\Desktop\12-10-2018_15-36-00\27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85918" y="3286062"/>
            <a:ext cx="1143008" cy="1715006"/>
          </a:xfrm>
          <a:prstGeom prst="rect">
            <a:avLst/>
          </a:prstGeom>
          <a:noFill/>
        </p:spPr>
      </p:pic>
      <p:pic>
        <p:nvPicPr>
          <p:cNvPr id="25607" name="Picture 7" descr="C:\Users\User\Desktop\12-10-2018_15-36-00\3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7158" y="2214554"/>
            <a:ext cx="1095404" cy="1643292"/>
          </a:xfrm>
          <a:prstGeom prst="rect">
            <a:avLst/>
          </a:prstGeom>
          <a:noFill/>
        </p:spPr>
      </p:pic>
      <p:pic>
        <p:nvPicPr>
          <p:cNvPr id="25608" name="Picture 8" descr="C:\Users\User\Desktop\12-10-2018_15-36-00\3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715272" y="1285860"/>
            <a:ext cx="1143008" cy="1713942"/>
          </a:xfrm>
          <a:prstGeom prst="rect">
            <a:avLst/>
          </a:prstGeom>
          <a:noFill/>
        </p:spPr>
      </p:pic>
      <p:pic>
        <p:nvPicPr>
          <p:cNvPr id="25609" name="Picture 9" descr="C:\Users\User\Desktop\12-10-2018_15-36-00\39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14481" y="1217424"/>
            <a:ext cx="1143008" cy="1714104"/>
          </a:xfrm>
          <a:prstGeom prst="rect">
            <a:avLst/>
          </a:prstGeom>
          <a:noFill/>
        </p:spPr>
      </p:pic>
      <p:pic>
        <p:nvPicPr>
          <p:cNvPr id="25610" name="Picture 10" descr="C:\Users\User\Desktop\12-10-2018_15-36-00\40.jp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286512" y="1214422"/>
            <a:ext cx="1214447" cy="1821893"/>
          </a:xfrm>
          <a:prstGeom prst="rect">
            <a:avLst/>
          </a:prstGeom>
          <a:noFill/>
        </p:spPr>
      </p:pic>
      <p:pic>
        <p:nvPicPr>
          <p:cNvPr id="25611" name="Picture 11" descr="C:\Users\User\Desktop\12-10-2018_15-36-00\42.jp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14678" y="3214686"/>
            <a:ext cx="1142857" cy="1714512"/>
          </a:xfrm>
          <a:prstGeom prst="rect">
            <a:avLst/>
          </a:prstGeom>
          <a:noFill/>
        </p:spPr>
      </p:pic>
      <p:pic>
        <p:nvPicPr>
          <p:cNvPr id="25612" name="Picture 12" descr="C:\Users\User\Desktop\12-10-2018_15-36-00\AsXa1kyI8kw.jpg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6143635" y="3214686"/>
            <a:ext cx="1119195" cy="1678793"/>
          </a:xfrm>
          <a:prstGeom prst="rect">
            <a:avLst/>
          </a:prstGeom>
          <a:noFill/>
        </p:spPr>
      </p:pic>
      <p:pic>
        <p:nvPicPr>
          <p:cNvPr id="25613" name="Picture 13" descr="C:\Users\User\Desktop\12-10-2018_15-36-00\image (5).jpg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714876" y="3214686"/>
            <a:ext cx="1143008" cy="1714512"/>
          </a:xfrm>
          <a:prstGeom prst="rect">
            <a:avLst/>
          </a:prstGeom>
          <a:noFill/>
        </p:spPr>
      </p:pic>
      <p:pic>
        <p:nvPicPr>
          <p:cNvPr id="25614" name="Picture 14" descr="C:\Users\User\Desktop\12-10-2018_15-36-00\Изображение 005.jpg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572396" y="3262103"/>
            <a:ext cx="1214446" cy="1622807"/>
          </a:xfrm>
          <a:prstGeom prst="rect">
            <a:avLst/>
          </a:prstGeom>
          <a:noFill/>
        </p:spPr>
      </p:pic>
      <p:pic>
        <p:nvPicPr>
          <p:cNvPr id="25615" name="Picture 15" descr="C:\Users\User\Desktop\12-10-2018_15-36-00\размер фото.jp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6143636" y="5072074"/>
            <a:ext cx="1214230" cy="1516149"/>
          </a:xfrm>
          <a:prstGeom prst="rect">
            <a:avLst/>
          </a:prstGeom>
          <a:noFill/>
        </p:spPr>
      </p:pic>
      <p:pic>
        <p:nvPicPr>
          <p:cNvPr id="25616" name="Picture 16" descr="C:\Users\User\Desktop\12-10-2018_15-36-00\фото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3286116" y="5072074"/>
            <a:ext cx="1143008" cy="1541857"/>
          </a:xfrm>
          <a:prstGeom prst="rect">
            <a:avLst/>
          </a:prstGeom>
          <a:noFill/>
        </p:spPr>
      </p:pic>
      <p:pic>
        <p:nvPicPr>
          <p:cNvPr id="25617" name="Picture 17" descr="C:\Users\User\Desktop\12-10-2018_15-36-00\фото без размера.jpg"/>
          <p:cNvPicPr>
            <a:picLocks noChangeAspect="1" noChangeArrowheads="1"/>
          </p:cNvPicPr>
          <p:nvPr/>
        </p:nvPicPr>
        <p:blipFill>
          <a:blip r:embed="rId16" cstate="print"/>
          <a:srcRect/>
          <a:stretch>
            <a:fillRect/>
          </a:stretch>
        </p:blipFill>
        <p:spPr bwMode="auto">
          <a:xfrm>
            <a:off x="1643042" y="5143512"/>
            <a:ext cx="1428760" cy="1500672"/>
          </a:xfrm>
          <a:prstGeom prst="rect">
            <a:avLst/>
          </a:prstGeom>
          <a:noFill/>
        </p:spPr>
      </p:pic>
      <p:pic>
        <p:nvPicPr>
          <p:cNvPr id="25618" name="Picture 18" descr="C:\Users\User\Desktop\12-10-2018_15-36-00\IMG_2177.JPG"/>
          <p:cNvPicPr>
            <a:picLocks noChangeAspect="1" noChangeArrowheads="1"/>
          </p:cNvPicPr>
          <p:nvPr/>
        </p:nvPicPr>
        <p:blipFill>
          <a:blip r:embed="rId17" cstate="print"/>
          <a:srcRect/>
          <a:stretch>
            <a:fillRect/>
          </a:stretch>
        </p:blipFill>
        <p:spPr bwMode="auto">
          <a:xfrm>
            <a:off x="4786314" y="5072074"/>
            <a:ext cx="1047757" cy="1571636"/>
          </a:xfrm>
          <a:prstGeom prst="rect">
            <a:avLst/>
          </a:prstGeom>
          <a:noFill/>
        </p:spPr>
      </p:pic>
      <p:pic>
        <p:nvPicPr>
          <p:cNvPr id="25619" name="Picture 19" descr="C:\Users\User\Desktop\12-10-2018_15-36-00\52_1.jpg"/>
          <p:cNvPicPr>
            <a:picLocks noChangeAspect="1" noChangeArrowheads="1"/>
          </p:cNvPicPr>
          <p:nvPr/>
        </p:nvPicPr>
        <p:blipFill>
          <a:blip r:embed="rId18" cstate="print"/>
          <a:srcRect/>
          <a:stretch>
            <a:fillRect/>
          </a:stretch>
        </p:blipFill>
        <p:spPr bwMode="auto">
          <a:xfrm>
            <a:off x="7572396" y="4964859"/>
            <a:ext cx="1071570" cy="1607197"/>
          </a:xfrm>
          <a:prstGeom prst="rect">
            <a:avLst/>
          </a:prstGeom>
          <a:noFill/>
        </p:spPr>
      </p:pic>
      <p:pic>
        <p:nvPicPr>
          <p:cNvPr id="25603" name="Picture 3" descr="C:\Users\User\Desktop\12-10-2018_15-36-00\09.jpg"/>
          <p:cNvPicPr>
            <a:picLocks noChangeAspect="1"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357158" y="4143380"/>
            <a:ext cx="1071570" cy="15791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285728"/>
            <a:ext cx="7851648" cy="642942"/>
          </a:xfrm>
        </p:spPr>
        <p:txBody>
          <a:bodyPr>
            <a:noAutofit/>
          </a:bodyPr>
          <a:lstStyle/>
          <a:p>
            <a:pPr algn="ctr"/>
            <a:r>
              <a:rPr lang="ru-RU" sz="3600" dirty="0" smtClean="0"/>
              <a:t>Количество учащихся по отделениям</a:t>
            </a:r>
            <a:endParaRPr lang="ru-RU" sz="3600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533400" y="4000504"/>
            <a:ext cx="7854696" cy="98063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Горизонтальный свиток 4"/>
          <p:cNvSpPr/>
          <p:nvPr/>
        </p:nvSpPr>
        <p:spPr>
          <a:xfrm>
            <a:off x="928662" y="1142984"/>
            <a:ext cx="2786082" cy="128588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Фортепиано</a:t>
            </a:r>
          </a:p>
          <a:p>
            <a:pPr algn="ctr"/>
            <a:r>
              <a:rPr lang="ru-RU" sz="2800" b="1" dirty="0" smtClean="0"/>
              <a:t>54</a:t>
            </a:r>
            <a:endParaRPr lang="ru-RU" sz="2800" b="1" dirty="0"/>
          </a:p>
        </p:txBody>
      </p:sp>
      <p:sp>
        <p:nvSpPr>
          <p:cNvPr id="6" name="Горизонтальный свиток 5"/>
          <p:cNvSpPr/>
          <p:nvPr/>
        </p:nvSpPr>
        <p:spPr>
          <a:xfrm>
            <a:off x="5072066" y="1071546"/>
            <a:ext cx="2786082" cy="128588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Духовые инструменты</a:t>
            </a:r>
          </a:p>
          <a:p>
            <a:pPr algn="ctr"/>
            <a:r>
              <a:rPr lang="ru-RU" sz="2800" b="1" dirty="0" smtClean="0"/>
              <a:t>18</a:t>
            </a:r>
            <a:endParaRPr lang="ru-RU" sz="2800" b="1" dirty="0"/>
          </a:p>
        </p:txBody>
      </p:sp>
      <p:sp>
        <p:nvSpPr>
          <p:cNvPr id="7" name="Горизонтальный свиток 6"/>
          <p:cNvSpPr/>
          <p:nvPr/>
        </p:nvSpPr>
        <p:spPr>
          <a:xfrm>
            <a:off x="857224" y="2500306"/>
            <a:ext cx="2786082" cy="128588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Гитара </a:t>
            </a:r>
          </a:p>
          <a:p>
            <a:pPr algn="ctr"/>
            <a:r>
              <a:rPr lang="ru-RU" sz="2800" b="1" dirty="0" smtClean="0"/>
              <a:t>23</a:t>
            </a:r>
            <a:endParaRPr lang="ru-RU" sz="2800" b="1" dirty="0"/>
          </a:p>
        </p:txBody>
      </p:sp>
      <p:sp>
        <p:nvSpPr>
          <p:cNvPr id="8" name="Горизонтальный свиток 7"/>
          <p:cNvSpPr/>
          <p:nvPr/>
        </p:nvSpPr>
        <p:spPr>
          <a:xfrm>
            <a:off x="5000628" y="2500306"/>
            <a:ext cx="2786082" cy="128588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Домра, балалайка</a:t>
            </a:r>
          </a:p>
          <a:p>
            <a:pPr algn="ctr"/>
            <a:r>
              <a:rPr lang="ru-RU" sz="2800" b="1" dirty="0" smtClean="0"/>
              <a:t>6</a:t>
            </a:r>
            <a:endParaRPr lang="ru-RU" b="1" dirty="0" smtClean="0"/>
          </a:p>
        </p:txBody>
      </p:sp>
      <p:sp>
        <p:nvSpPr>
          <p:cNvPr id="9" name="Горизонтальный свиток 8"/>
          <p:cNvSpPr/>
          <p:nvPr/>
        </p:nvSpPr>
        <p:spPr>
          <a:xfrm>
            <a:off x="785786" y="3929066"/>
            <a:ext cx="2786082" cy="128588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Баян, аккордеон</a:t>
            </a:r>
          </a:p>
          <a:p>
            <a:pPr algn="ctr"/>
            <a:r>
              <a:rPr lang="ru-RU" sz="2800" b="1" dirty="0" smtClean="0"/>
              <a:t>14</a:t>
            </a:r>
            <a:endParaRPr lang="ru-RU" b="1" dirty="0"/>
          </a:p>
        </p:txBody>
      </p:sp>
      <p:sp>
        <p:nvSpPr>
          <p:cNvPr id="10" name="Горизонтальный свиток 9"/>
          <p:cNvSpPr/>
          <p:nvPr/>
        </p:nvSpPr>
        <p:spPr>
          <a:xfrm>
            <a:off x="5000628" y="3929066"/>
            <a:ext cx="2786082" cy="128588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Скрипка</a:t>
            </a:r>
          </a:p>
          <a:p>
            <a:pPr algn="ctr"/>
            <a:r>
              <a:rPr lang="ru-RU" sz="2800" b="1" dirty="0" smtClean="0"/>
              <a:t>10</a:t>
            </a:r>
            <a:endParaRPr lang="ru-RU" b="1" dirty="0"/>
          </a:p>
        </p:txBody>
      </p:sp>
      <p:sp>
        <p:nvSpPr>
          <p:cNvPr id="12" name="Горизонтальный свиток 11"/>
          <p:cNvSpPr/>
          <p:nvPr/>
        </p:nvSpPr>
        <p:spPr>
          <a:xfrm>
            <a:off x="785786" y="5286388"/>
            <a:ext cx="2786082" cy="128588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Хоровое </a:t>
            </a:r>
          </a:p>
          <a:p>
            <a:pPr algn="ctr"/>
            <a:r>
              <a:rPr lang="ru-RU" sz="2800" b="1" dirty="0" smtClean="0"/>
              <a:t>28</a:t>
            </a:r>
            <a:endParaRPr lang="ru-RU" b="1" dirty="0"/>
          </a:p>
        </p:txBody>
      </p:sp>
      <p:sp>
        <p:nvSpPr>
          <p:cNvPr id="13" name="Горизонтальный свиток 12"/>
          <p:cNvSpPr/>
          <p:nvPr/>
        </p:nvSpPr>
        <p:spPr>
          <a:xfrm>
            <a:off x="5000628" y="5214950"/>
            <a:ext cx="2786082" cy="1285884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Художественное </a:t>
            </a:r>
          </a:p>
          <a:p>
            <a:pPr algn="ctr"/>
            <a:r>
              <a:rPr lang="ru-RU" sz="2800" b="1" dirty="0" smtClean="0"/>
              <a:t>71</a:t>
            </a:r>
            <a:endParaRPr lang="ru-RU" b="1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357166"/>
            <a:ext cx="7851648" cy="18288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Школа тесно сотрудничает с учреждениями общего и дошкольного образования, с учреждениями культуры города</a:t>
            </a:r>
            <a:endParaRPr lang="ru-RU" sz="3200" dirty="0"/>
          </a:p>
        </p:txBody>
      </p:sp>
      <p:pic>
        <p:nvPicPr>
          <p:cNvPr id="1026" name="Picture 2" descr="C:\Users\User\Downloads\IMG_2990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171756">
            <a:off x="575766" y="2824613"/>
            <a:ext cx="3929090" cy="2619393"/>
          </a:xfrm>
          <a:prstGeom prst="rect">
            <a:avLst/>
          </a:prstGeom>
          <a:noFill/>
        </p:spPr>
      </p:pic>
      <p:pic>
        <p:nvPicPr>
          <p:cNvPr id="1028" name="Picture 4" descr="C:\Users\User\Downloads\DSC008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475418">
            <a:off x="4844861" y="3594848"/>
            <a:ext cx="3662875" cy="27475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 descr="C:\Users\User\Downloads\IMG_293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500042"/>
            <a:ext cx="8465404" cy="564360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500042"/>
            <a:ext cx="7851648" cy="1128722"/>
          </a:xfrm>
        </p:spPr>
        <p:txBody>
          <a:bodyPr/>
          <a:lstStyle/>
          <a:p>
            <a:pPr algn="ctr"/>
            <a:r>
              <a:rPr lang="ru-RU" dirty="0" smtClean="0"/>
              <a:t>Цель МБОУ ДО «УДШИ»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type="subTitle" idx="1"/>
          </p:nvPr>
        </p:nvSpPr>
        <p:spPr>
          <a:xfrm>
            <a:off x="357158" y="2071678"/>
            <a:ext cx="7854696" cy="1752600"/>
          </a:xfr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1800" dirty="0" smtClean="0"/>
              <a:t>Повышение общего уровня значимости культуры в образовании, формирование и развитие эстетических потребностей и вкусов учащихся, оказание услуг в сфере дополнительного образования по программам </a:t>
            </a:r>
            <a:r>
              <a:rPr lang="ru-RU" sz="1800" dirty="0" err="1" smtClean="0"/>
              <a:t>худодественно-эстетической</a:t>
            </a:r>
            <a:r>
              <a:rPr lang="ru-RU" sz="1800" dirty="0" smtClean="0"/>
              <a:t> направленности.</a:t>
            </a:r>
          </a:p>
          <a:p>
            <a:pPr algn="just">
              <a:buNone/>
            </a:pPr>
            <a:r>
              <a:rPr lang="ru-RU" sz="3600" b="1" dirty="0" smtClean="0"/>
              <a:t>Главные задачи школы:</a:t>
            </a:r>
          </a:p>
          <a:p>
            <a:pPr algn="just">
              <a:buNone/>
            </a:pPr>
            <a:r>
              <a:rPr lang="ru-RU" sz="1800" dirty="0" smtClean="0"/>
              <a:t>Широкий охват детей эстетическим образованием;</a:t>
            </a:r>
          </a:p>
          <a:p>
            <a:pPr algn="just">
              <a:buNone/>
            </a:pPr>
            <a:r>
              <a:rPr lang="ru-RU" sz="1800" dirty="0" smtClean="0"/>
              <a:t>Выявление талантливых детей, предоставление им возможности для развития и роста совершенствования, для профессионального роста;</a:t>
            </a:r>
          </a:p>
          <a:p>
            <a:pPr algn="just">
              <a:buNone/>
            </a:pPr>
            <a:r>
              <a:rPr lang="ru-RU" sz="1800" dirty="0" smtClean="0"/>
              <a:t>Дифференцированный подход к обучению в зависимости от музыкальных и  художественных способностей и желания; </a:t>
            </a:r>
          </a:p>
          <a:p>
            <a:pPr algn="just">
              <a:buNone/>
            </a:pPr>
            <a:r>
              <a:rPr lang="ru-RU" sz="1800" dirty="0" smtClean="0"/>
              <a:t>Обеспечение </a:t>
            </a:r>
            <a:r>
              <a:rPr lang="ru-RU" sz="1800" dirty="0" err="1" smtClean="0"/>
              <a:t>допрофессиональной</a:t>
            </a:r>
            <a:r>
              <a:rPr lang="ru-RU" sz="1800" dirty="0" smtClean="0"/>
              <a:t> подготовки учащихся,  избравших для себя жизненный путь музыканта, художника, преподавателя</a:t>
            </a:r>
            <a:endParaRPr lang="ru-RU" sz="18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500174"/>
            <a:ext cx="7851648" cy="370049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За счет целевых средств </a:t>
            </a:r>
            <a:br>
              <a:rPr lang="ru-RU" dirty="0" smtClean="0"/>
            </a:br>
            <a:r>
              <a:rPr lang="ru-RU" dirty="0" smtClean="0"/>
              <a:t>в этом году были приобретены музыкальные инструменты на сумму</a:t>
            </a:r>
            <a:br>
              <a:rPr lang="ru-RU" dirty="0" smtClean="0"/>
            </a:br>
            <a:r>
              <a:rPr lang="ru-RU" dirty="0" smtClean="0"/>
              <a:t> 1 500 000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0" y="3429000"/>
            <a:ext cx="3286116" cy="1966914"/>
          </a:xfrm>
        </p:spPr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429256" y="500042"/>
            <a:ext cx="3286148" cy="785818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Два  </a:t>
            </a:r>
            <a:r>
              <a:rPr lang="ru-RU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аккустических</a:t>
            </a:r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 фортепиано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14744" y="4929198"/>
            <a:ext cx="3958972" cy="90919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 descr="E:\ИНСТРУМЕНТЫ 1 500 000\фото\hGZILFW0_E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1500174"/>
            <a:ext cx="3732636" cy="4976846"/>
          </a:xfrm>
          <a:prstGeom prst="rect">
            <a:avLst/>
          </a:prstGeom>
          <a:noFill/>
        </p:spPr>
      </p:pic>
      <p:pic>
        <p:nvPicPr>
          <p:cNvPr id="5" name="Picture 2" descr="E:\ИНСТРУМЕНТЫ 1 500 000\фото\RcGZZsjOuG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2143116"/>
            <a:ext cx="4833971" cy="3625479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642910" y="1214422"/>
            <a:ext cx="33570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Пять </a:t>
            </a:r>
            <a:r>
              <a:rPr lang="ru-RU" sz="2800" dirty="0" err="1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электропиано</a:t>
            </a:r>
            <a:endParaRPr lang="ru-RU" sz="28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214290"/>
            <a:ext cx="7851648" cy="1057284"/>
          </a:xfrm>
        </p:spPr>
        <p:txBody>
          <a:bodyPr/>
          <a:lstStyle/>
          <a:p>
            <a:pPr algn="ctr"/>
            <a:r>
              <a:rPr lang="ru-RU" dirty="0" smtClean="0"/>
              <a:t>Два детских баяна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E:\ИНСТРУМЕНТЫ 1 500 000\фото\xQirK-itwmU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1538" y="1500174"/>
            <a:ext cx="6858048" cy="51435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00430" y="4572008"/>
            <a:ext cx="5253046" cy="1480698"/>
          </a:xfrm>
        </p:spPr>
        <p:txBody>
          <a:bodyPr>
            <a:normAutofit/>
          </a:bodyPr>
          <a:lstStyle/>
          <a:p>
            <a:r>
              <a:rPr lang="ru-RU" sz="3200" b="1" dirty="0" smtClean="0"/>
              <a:t>Саксофон Тенор</a:t>
            </a:r>
            <a:endParaRPr lang="ru-RU" sz="3200" b="1" dirty="0"/>
          </a:p>
        </p:txBody>
      </p:sp>
      <p:pic>
        <p:nvPicPr>
          <p:cNvPr id="4098" name="Picture 2" descr="E:\ИНСТРУМЕНТЫ 1 500 000\фото\dTuzAfkBoak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9058" y="285728"/>
            <a:ext cx="4952992" cy="3714744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1214422"/>
            <a:ext cx="3714744" cy="1714512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Саксофон</a:t>
            </a:r>
            <a:br>
              <a:rPr lang="ru-RU" dirty="0" smtClean="0"/>
            </a:br>
            <a:r>
              <a:rPr lang="ru-RU" dirty="0" smtClean="0"/>
              <a:t> Альт</a:t>
            </a:r>
            <a:endParaRPr lang="ru-RU" dirty="0"/>
          </a:p>
        </p:txBody>
      </p:sp>
      <p:pic>
        <p:nvPicPr>
          <p:cNvPr id="4099" name="Picture 3" descr="E:\ИНСТРУМЕНТЫ 1 500 000\фото\fbG6L2z_lq0.jpg"/>
          <p:cNvPicPr>
            <a:picLocks noChangeAspect="1" noChangeArrowheads="1"/>
          </p:cNvPicPr>
          <p:nvPr/>
        </p:nvPicPr>
        <p:blipFill>
          <a:blip r:embed="rId3" cstate="print"/>
          <a:srcRect t="34783"/>
          <a:stretch>
            <a:fillRect/>
          </a:stretch>
        </p:blipFill>
        <p:spPr bwMode="auto">
          <a:xfrm>
            <a:off x="285720" y="4197716"/>
            <a:ext cx="5000660" cy="24459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28596" y="1571612"/>
            <a:ext cx="3741610" cy="1057284"/>
          </a:xfrm>
        </p:spPr>
        <p:txBody>
          <a:bodyPr/>
          <a:lstStyle/>
          <a:p>
            <a:r>
              <a:rPr lang="ru-RU" dirty="0" smtClean="0"/>
              <a:t>Две трубы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57818" y="3786190"/>
            <a:ext cx="3030278" cy="1123508"/>
          </a:xfrm>
        </p:spPr>
        <p:txBody>
          <a:bodyPr>
            <a:noAutofit/>
          </a:bodyPr>
          <a:lstStyle/>
          <a:p>
            <a:r>
              <a:rPr lang="ru-RU" sz="4400" dirty="0" smtClean="0"/>
              <a:t>Тромбон помповый</a:t>
            </a:r>
            <a:endParaRPr lang="ru-RU" sz="4400" dirty="0"/>
          </a:p>
        </p:txBody>
      </p:sp>
      <p:pic>
        <p:nvPicPr>
          <p:cNvPr id="6147" name="Picture 3" descr="E:\ИНСТРУМЕНТЫ 1 500 000\фото\Q7POE1A9m5E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143248"/>
            <a:ext cx="4286280" cy="3214710"/>
          </a:xfrm>
          <a:prstGeom prst="rect">
            <a:avLst/>
          </a:prstGeom>
          <a:noFill/>
        </p:spPr>
      </p:pic>
      <p:pic>
        <p:nvPicPr>
          <p:cNvPr id="6148" name="Picture 4" descr="E:\ИНСТРУМЕНТЫ 1 500 000\фото\L0tmqnxlbVM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357166"/>
            <a:ext cx="3952860" cy="296464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14290"/>
            <a:ext cx="6858048" cy="178595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Домра 4-х струнная,</a:t>
            </a:r>
            <a:br>
              <a:rPr lang="ru-RU" dirty="0" smtClean="0"/>
            </a:br>
            <a:r>
              <a:rPr lang="ru-RU" dirty="0" smtClean="0"/>
              <a:t>4 домры 3-х струнные</a:t>
            </a:r>
            <a:endParaRPr lang="ru-RU" dirty="0"/>
          </a:p>
        </p:txBody>
      </p:sp>
      <p:pic>
        <p:nvPicPr>
          <p:cNvPr id="5122" name="Picture 2" descr="E:\ИНСТРУМЕНТЫ 1 500 000\фото\V6wbVA1BSUI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3429000"/>
            <a:ext cx="2000264" cy="2667019"/>
          </a:xfrm>
          <a:prstGeom prst="rect">
            <a:avLst/>
          </a:prstGeom>
          <a:noFill/>
        </p:spPr>
      </p:pic>
      <p:pic>
        <p:nvPicPr>
          <p:cNvPr id="5123" name="Picture 3" descr="E:\ИНСТРУМЕНТЫ 1 500 000\фото\TX28F7Dnkp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28860" y="2428868"/>
            <a:ext cx="2768250" cy="3690998"/>
          </a:xfrm>
          <a:prstGeom prst="rect">
            <a:avLst/>
          </a:prstGeom>
          <a:noFill/>
        </p:spPr>
      </p:pic>
      <p:pic>
        <p:nvPicPr>
          <p:cNvPr id="5124" name="Picture 4" descr="E:\ИНСТРУМЕНТЫ 1 500 000\фото\n72GgBlT5K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3839768"/>
            <a:ext cx="3571900" cy="2678925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86446" y="2714620"/>
            <a:ext cx="2857488" cy="785818"/>
          </a:xfrm>
        </p:spPr>
        <p:txBody>
          <a:bodyPr/>
          <a:lstStyle/>
          <a:p>
            <a:r>
              <a:rPr lang="ru-RU" dirty="0" smtClean="0"/>
              <a:t>Балалайки 5 шт.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71472" y="714356"/>
            <a:ext cx="7851648" cy="18288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А так же струны для гитар, тюнер-метроном, пюпитры.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 descr="E:\ИНСТРУМЕНТЫ 1 500 000\фото\0fG0rdiRzx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2857496"/>
            <a:ext cx="2803915" cy="3738553"/>
          </a:xfrm>
          <a:prstGeom prst="rect">
            <a:avLst/>
          </a:prstGeom>
          <a:noFill/>
        </p:spPr>
      </p:pic>
      <p:pic>
        <p:nvPicPr>
          <p:cNvPr id="7171" name="Picture 3" descr="E:\ИНСТРУМЕНТЫ 1 500 000\фото\obmrMx6snKQ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9124" y="2857496"/>
            <a:ext cx="2786055" cy="37147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305800" cy="6215098"/>
          </a:xfrm>
        </p:spPr>
        <p:txBody>
          <a:bodyPr>
            <a:normAutofit fontScale="90000"/>
          </a:bodyPr>
          <a:lstStyle/>
          <a:p>
            <a:pPr algn="just"/>
            <a:r>
              <a:rPr lang="ru-RU" sz="4400" dirty="0" smtClean="0"/>
              <a:t> </a:t>
            </a:r>
            <a:r>
              <a:rPr lang="ru-RU" sz="4000" dirty="0" smtClean="0"/>
              <a:t>Один из величайших музыкантов современности </a:t>
            </a:r>
            <a:br>
              <a:rPr lang="ru-RU" sz="4000" dirty="0" smtClean="0"/>
            </a:br>
            <a:r>
              <a:rPr lang="ru-RU" sz="4000" dirty="0" smtClean="0"/>
              <a:t>Владимир Спиваков написал: </a:t>
            </a:r>
            <a:r>
              <a:rPr lang="ru-RU" sz="4400" dirty="0" smtClean="0"/>
              <a:t/>
            </a:r>
            <a:br>
              <a:rPr lang="ru-RU" sz="4400" dirty="0" smtClean="0"/>
            </a:br>
            <a:r>
              <a:rPr lang="ru-RU" sz="4400" dirty="0" smtClean="0"/>
              <a:t>«Отрадно видеть, что даже в самых малых городах и </a:t>
            </a:r>
            <a:r>
              <a:rPr lang="ru-RU" sz="4400" dirty="0" err="1" smtClean="0"/>
              <a:t>посѐлках </a:t>
            </a:r>
            <a:r>
              <a:rPr lang="ru-RU" sz="4400" dirty="0" smtClean="0"/>
              <a:t>страны открыты детские школы искусств, где сегодня дети имеют возможность заниматься творчеством, выбирая то, что им близко, доступно, любимо…»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00100" y="857232"/>
            <a:ext cx="6572296" cy="2700358"/>
          </a:xfrm>
        </p:spPr>
        <p:txBody>
          <a:bodyPr>
            <a:normAutofit fontScale="90000"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l"/>
            <a:r>
              <a:rPr lang="ru-RU" sz="3100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Музыкальное отделение:</a:t>
            </a:r>
            <a:r>
              <a:rPr lang="ru-RU" sz="2200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/>
            </a:r>
            <a:br>
              <a:rPr lang="ru-RU" sz="2200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sz="2200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- фортепиано</a:t>
            </a:r>
            <a:br>
              <a:rPr lang="ru-RU" sz="2200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sz="2200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- скрипка</a:t>
            </a:r>
            <a:br>
              <a:rPr lang="ru-RU" sz="2200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sz="2200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- гитара</a:t>
            </a:r>
            <a:br>
              <a:rPr lang="ru-RU" sz="2200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sz="2200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- баян, аккордеон, гармонь</a:t>
            </a:r>
            <a:br>
              <a:rPr lang="ru-RU" sz="2200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sz="2200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- домра, балалайка</a:t>
            </a:r>
            <a:br>
              <a:rPr lang="ru-RU" sz="2200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sz="2200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   флейта, саксофон, труба</a:t>
            </a:r>
            <a:br>
              <a:rPr lang="ru-RU" sz="2200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</a:br>
            <a:r>
              <a:rPr lang="ru-RU" sz="2200" spc="150" dirty="0" smtClean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rPr>
              <a:t>-хор </a:t>
            </a:r>
            <a:endParaRPr lang="ru-RU" sz="4000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57224" y="4071942"/>
            <a:ext cx="4395790" cy="1057720"/>
          </a:xfrm>
        </p:spPr>
        <p:txBody>
          <a:bodyPr/>
          <a:lstStyle/>
          <a:p>
            <a:pPr algn="l"/>
            <a:r>
              <a:rPr lang="ru-RU" dirty="0" smtClean="0"/>
              <a:t>Художественное отделение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91680" y="214290"/>
            <a:ext cx="6408712" cy="71438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Фортепианное отделение </a:t>
            </a:r>
            <a:endParaRPr lang="ru-RU" dirty="0"/>
          </a:p>
        </p:txBody>
      </p:sp>
      <p:sp>
        <p:nvSpPr>
          <p:cNvPr id="1026" name="AutoShape 2" descr="https://apf.mail.ru/cgi-bin/readmsg/nI6T3xLBbUk.jpg?id=15393476020000000053%3B0%3B6&amp;x-email=udomlya70%40mail.ru&amp;exif=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" name="Picture 7" descr="C:\Users\User\Desktop\12-10-2018_15-36-00\3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000108"/>
            <a:ext cx="1857178" cy="2786082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0" y="5643578"/>
            <a:ext cx="5327997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Ни один концерт не проходит без </a:t>
            </a:r>
          </a:p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участия юных пианистов</a:t>
            </a:r>
          </a:p>
          <a:p>
            <a:pPr algn="ctr"/>
            <a:endParaRPr lang="ru-RU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709803">
            <a:off x="2332042" y="2595661"/>
            <a:ext cx="3720064" cy="24800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37033">
            <a:off x="5321418" y="3274271"/>
            <a:ext cx="3575340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2571736" y="928670"/>
            <a:ext cx="5574872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Заведующая фортепианным отделением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 Железняк Марина Евгеньевна</a:t>
            </a:r>
          </a:p>
          <a:p>
            <a:pPr algn="ctr"/>
            <a:r>
              <a:rPr lang="ru-RU" sz="24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Narrow" pitchFamily="34" charset="0"/>
              </a:rPr>
              <a:t>высшая квалификационная  категория</a:t>
            </a:r>
            <a:endParaRPr lang="ru-RU" sz="24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Narrow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1368475">
            <a:off x="396507" y="2814276"/>
            <a:ext cx="5201550" cy="346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814351">
            <a:off x="5164540" y="1367668"/>
            <a:ext cx="3618231" cy="24121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7168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/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Ансамбль скрипачей</a:t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рук. </a:t>
            </a:r>
            <a:r>
              <a:rPr lang="ru-RU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Качурина</a:t>
            </a:r>
            <a: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Мария Сергеевна</a:t>
            </a:r>
            <a:br>
              <a:rPr lang="ru-RU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712112" y="285728"/>
            <a:ext cx="75873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Народное  отделение </a:t>
            </a:r>
            <a:endParaRPr lang="ru-RU" sz="54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48821" y="1071546"/>
            <a:ext cx="8113631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Обучение на отделении ведется по специальностям:</a:t>
            </a:r>
          </a:p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баян, аккордеон, домра, балалайка, гитара</a:t>
            </a:r>
          </a:p>
          <a:p>
            <a:pPr algn="ctr"/>
            <a:r>
              <a:rPr lang="ru-RU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Заведующая отделением Белова Ирина Ивановна</a:t>
            </a:r>
          </a:p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Высшая квалификационная  категория</a:t>
            </a:r>
            <a:endParaRPr lang="ru-RU" sz="2400" b="1" cap="none" spc="0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7169" name="Picture 1" descr="C:\Users\User\Desktop\12-10-2018_15-36-00\52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348880"/>
            <a:ext cx="1927075" cy="289032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500034" y="5286388"/>
            <a:ext cx="8143932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Уже много лет существует  ансамбль народных инструментов</a:t>
            </a:r>
          </a:p>
          <a:p>
            <a:pPr algn="ctr"/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«</a:t>
            </a:r>
            <a:r>
              <a:rPr lang="ru-RU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Скоморошина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»– </a:t>
            </a:r>
            <a:r>
              <a:rPr lang="ru-RU" sz="24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рук.Белова</a:t>
            </a:r>
            <a:r>
              <a:rPr lang="ru-RU" sz="2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И.И. </a:t>
            </a:r>
          </a:p>
          <a:p>
            <a:pPr algn="ctr"/>
            <a:endParaRPr lang="ru-RU" sz="24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sz="24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2708920"/>
            <a:ext cx="4392488" cy="2644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571480"/>
            <a:ext cx="8712967" cy="150810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Камерный оркестр «</a:t>
            </a:r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Милонга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»</a:t>
            </a:r>
          </a:p>
          <a:p>
            <a:pPr algn="ctr"/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</a:t>
            </a:r>
            <a:r>
              <a:rPr lang="ru-RU" sz="32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рук.Петрова</a:t>
            </a:r>
            <a:r>
              <a:rPr lang="ru-RU" sz="32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Г.А.</a:t>
            </a:r>
          </a:p>
          <a:p>
            <a:pPr algn="ctr"/>
            <a:endParaRPr lang="ru-RU" sz="28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4221088"/>
            <a:ext cx="4536504" cy="317009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endParaRPr lang="ru-RU" sz="2000" b="1" dirty="0" smtClean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  <a:p>
            <a:pPr algn="ctr"/>
            <a:r>
              <a:rPr lang="ru-RU" sz="20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.</a:t>
            </a:r>
            <a:endParaRPr lang="ru-RU" sz="2000" b="1" cap="none" spc="0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348880"/>
            <a:ext cx="8360526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Существуют и новые коллективы:</a:t>
            </a:r>
            <a:b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</a:b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 «</a:t>
            </a:r>
            <a:r>
              <a:rPr lang="ru-RU" sz="2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Добрята</a:t>
            </a:r>
            <a:r>
              <a:rPr lang="ru-RU" sz="2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» –рук. Белова И.И.</a:t>
            </a:r>
            <a:endParaRPr lang="ru-RU" sz="2800" dirty="0"/>
          </a:p>
        </p:txBody>
      </p:sp>
      <p:pic>
        <p:nvPicPr>
          <p:cNvPr id="3075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1940" y="1935163"/>
            <a:ext cx="610012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571480"/>
            <a:ext cx="8072494" cy="108183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Теоретическое – </a:t>
            </a:r>
            <a:r>
              <a:rPr lang="ru-RU" dirty="0" err="1" smtClean="0"/>
              <a:t>духовое-хоровое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0826" y="1772816"/>
            <a:ext cx="7435305" cy="5232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Ансамбль «Рондо» – </a:t>
            </a:r>
            <a:r>
              <a:rPr lang="ru-RU" sz="2800" b="1" cap="none" spc="0" dirty="0" err="1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рук.Доможирова</a:t>
            </a:r>
            <a:r>
              <a:rPr lang="ru-RU" sz="2800" b="1" cap="none" spc="0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 Г.Е.</a:t>
            </a:r>
            <a:endParaRPr lang="ru-RU" sz="2800" b="1" cap="none" spc="0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pic>
        <p:nvPicPr>
          <p:cNvPr id="2050" name="Picture 2" descr="E:\Мои документы\Мои рисунки\ОТЧЕТНЫЕ КОНЦЕРТЫ\фото отчетный концерт 10.05.2018\IMG_950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20831639">
            <a:off x="395536" y="2852936"/>
            <a:ext cx="4355976" cy="2903984"/>
          </a:xfrm>
          <a:prstGeom prst="rect">
            <a:avLst/>
          </a:prstGeom>
          <a:noFill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013076">
            <a:off x="4763208" y="2918458"/>
            <a:ext cx="3853761" cy="2880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750</TotalTime>
  <Words>397</Words>
  <Application>Microsoft Office PowerPoint</Application>
  <PresentationFormat>Экран (4:3)</PresentationFormat>
  <Paragraphs>89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Поток</vt:lpstr>
      <vt:lpstr>МБОУ ДО «Удомельская детская школа искусств»</vt:lpstr>
      <vt:lpstr>Цель МБОУ ДО «УДШИ»</vt:lpstr>
      <vt:lpstr>Музыкальное отделение: - фортепиано - скрипка - гитара - баян, аккордеон, гармонь - домра, балалайка    флейта, саксофон, труба -хор </vt:lpstr>
      <vt:lpstr>Фортепианное отделение </vt:lpstr>
      <vt:lpstr>  Ансамбль скрипачей рук. Качурина Мария Сергеевна </vt:lpstr>
      <vt:lpstr>Слайд 6</vt:lpstr>
      <vt:lpstr>Слайд 7</vt:lpstr>
      <vt:lpstr>Существуют и новые коллективы:  «Добрята» –рук. Белова И.И.</vt:lpstr>
      <vt:lpstr>Теоретическое – духовое-хоровое</vt:lpstr>
      <vt:lpstr>Хоровое  отделение</vt:lpstr>
      <vt:lpstr>Художественное отделение</vt:lpstr>
      <vt:lpstr>Пленеры</vt:lpstr>
      <vt:lpstr>Стипендиаты МБОУ ДО «УДШИ»</vt:lpstr>
      <vt:lpstr>Наши заслуги.  Победители за 2017-2018 учебный год. Лауреаты 1,2 и 3 степеней.   Международные конкурсы – 2 Всероссийские – 18 Областные – 61 Зональные – 35 Городские - 13</vt:lpstr>
      <vt:lpstr>Кадровый состав</vt:lpstr>
      <vt:lpstr>Преподаватели</vt:lpstr>
      <vt:lpstr>Количество учащихся по отделениям</vt:lpstr>
      <vt:lpstr>Школа тесно сотрудничает с учреждениями общего и дошкольного образования, с учреждениями культуры города</vt:lpstr>
      <vt:lpstr>Слайд 19</vt:lpstr>
      <vt:lpstr>За счет целевых средств  в этом году были приобретены музыкальные инструменты на сумму  1 500 000</vt:lpstr>
      <vt:lpstr>Два  аккустических фортепиано</vt:lpstr>
      <vt:lpstr>Два детских баяна</vt:lpstr>
      <vt:lpstr>Саксофон  Альт</vt:lpstr>
      <vt:lpstr>Две трубы</vt:lpstr>
      <vt:lpstr>Домра 4-х струнная, 4 домры 3-х струнные</vt:lpstr>
      <vt:lpstr>А так же струны для гитар, тюнер-метроном, пюпитры.</vt:lpstr>
      <vt:lpstr> Один из величайших музыкантов современности  Владимир Спиваков написал:  «Отрадно видеть, что даже в самых малых городах и посѐлках страны открыты детские школы искусств, где сегодня дети имеют возможность заниматься творчеством, выбирая то, что им близко, доступно, любимо…» </vt:lpstr>
    </vt:vector>
  </TitlesOfParts>
  <Company>ДШИ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МБОУ ДО «Удомельская детская школа искусств»</dc:title>
  <dc:creator>Default</dc:creator>
  <cp:lastModifiedBy>Windows User</cp:lastModifiedBy>
  <cp:revision>92</cp:revision>
  <dcterms:created xsi:type="dcterms:W3CDTF">2018-09-29T08:36:24Z</dcterms:created>
  <dcterms:modified xsi:type="dcterms:W3CDTF">2019-05-22T08:18:58Z</dcterms:modified>
</cp:coreProperties>
</file>